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y="5143500" cx="9144000"/>
  <p:notesSz cx="6858000" cy="9144000"/>
  <p:embeddedFontLst>
    <p:embeddedFont>
      <p:font typeface="Century Gothic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9B56D2-B4D1-42A8-91B2-D7964025BB56}">
  <a:tblStyle styleId="{A69B56D2-B4D1-42A8-91B2-D7964025BB56}" styleName="Table_0"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A50E82"/>
          </a:solidFill>
        </a:fill>
      </a:tcStyle>
    </a:wholeTbl>
    <a:band1H>
      <a:tcTxStyle/>
      <a:tcStyle>
        <a:fill>
          <a:solidFill>
            <a:srgbClr val="820B67"/>
          </a:solidFill>
        </a:fill>
      </a:tcStyle>
    </a:band1H>
    <a:band2H>
      <a:tcTxStyle/>
    </a:band2H>
    <a:band1V>
      <a:tcTxStyle/>
      <a:tcStyle>
        <a:fill>
          <a:solidFill>
            <a:srgbClr val="820B67"/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</a:tcBdr>
        <a:fill>
          <a:solidFill>
            <a:srgbClr val="820B67"/>
          </a:solidFill>
        </a:fill>
      </a:tcStyle>
    </a:lastCol>
    <a:firstCol>
      <a:tcTxStyle b="on" i="off"/>
      <a:tcStyle>
        <a:tcBdr>
          <a:right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</a:tcBdr>
        <a:fill>
          <a:solidFill>
            <a:srgbClr val="820B67"/>
          </a:solidFill>
        </a:fill>
      </a:tcStyle>
    </a:firstCol>
    <a:lastRow>
      <a:tcTxStyle b="on" i="off"/>
      <a:tcStyle>
        <a:tcBdr>
          <a:top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6C0955"/>
          </a:solidFill>
        </a:fill>
      </a:tcStyle>
    </a:lastRow>
    <a:s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seCell>
    <a:s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swCell>
    <a:firstRow>
      <a:tcTxStyle b="on" i="off"/>
      <a:tcStyle>
        <a:tcBdr>
          <a:bottom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000000"/>
          </a:solidFill>
        </a:fill>
      </a:tcStyle>
    </a:firstRow>
    <a:n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neCell>
    <a:n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nwCell>
  </a:tblStyle>
  <a:tblStyle styleId="{B27148C4-52DF-4910-B013-2721312B6A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270b46242_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270b46242_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270b46242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270b46242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270b46242_9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270b46242_9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270b46242_9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270b46242_9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270b46242_9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270b46242_9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270b46242_9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270b46242_9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270b46242_9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270b46242_9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270b46242_9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270b46242_9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270b46242_9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270b46242_9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270b46242_9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270b46242_9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25cf76f5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25cf76f5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270b46242_9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270b46242_9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270b46242_9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1270b46242_9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270b46242_9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270b46242_9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270b46242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1270b46242_3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270b46242_1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270b46242_1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270b46242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1270b46242_3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28726eb4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28726eb4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270b46242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1270b46242_3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270b46242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1270b46242_3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270b46242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1270b46242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70b4624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70b4624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28726eb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28726eb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270b46242_3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1270b46242_3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28726eb4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28726eb4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270b461d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270b461d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270b461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1270b46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270b461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1270b461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270b461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1270b461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28726eb4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128726eb4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270b46242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1270b46242_3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28726eb4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128726eb4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270b4624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270b462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128726eb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128726eb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28726eb4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28726eb4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270b46242_9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270b46242_9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270b46242_9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1270b46242_9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28726eb45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28726eb4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270b4624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270b462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270b46242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270b46242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270b46242_8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270b46242_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270b46242_9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270b46242_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270b46242_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270b46242_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2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Relationship Id="rId4" Type="http://schemas.openxmlformats.org/officeDocument/2006/relationships/image" Target="../media/image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60"/>
              <a:t>Self-Contained Dye Laser Cavity for UV Sunscreen Absorbance Testing</a:t>
            </a:r>
            <a:endParaRPr sz="436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13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Group 4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Bell, Ryan; PSE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Ephraim, John; EE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Zamora, Berny; EE</a:t>
            </a:r>
            <a:endParaRPr sz="1400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Cavity Design</a:t>
            </a:r>
            <a:endParaRPr/>
          </a:p>
        </p:txBody>
      </p:sp>
      <p:graphicFrame>
        <p:nvGraphicFramePr>
          <p:cNvPr id="201" name="Google Shape;201;p34"/>
          <p:cNvGraphicFramePr/>
          <p:nvPr/>
        </p:nvGraphicFramePr>
        <p:xfrm>
          <a:off x="311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1342125"/>
                <a:gridCol w="1342125"/>
              </a:tblGrid>
              <a:tr h="35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Table Setup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3D Printed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7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Easy to adjust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Easier to observe segments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precise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compact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Liquid-tight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Easier to use in final product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Google Shape;202;p34"/>
          <p:cNvGraphicFramePr/>
          <p:nvPr/>
        </p:nvGraphicFramePr>
        <p:xfrm>
          <a:off x="3229875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1342125"/>
                <a:gridCol w="1342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Flat Mirrors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Concave Mirrors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7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Cheaper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stable compact cavities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volume for dye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" name="Google Shape;203;p34"/>
          <p:cNvGraphicFramePr/>
          <p:nvPr/>
        </p:nvGraphicFramePr>
        <p:xfrm>
          <a:off x="61480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1342125"/>
                <a:gridCol w="1342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“Linear” Cavity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Ring Cavity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compact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Geometrically simple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overlapping beams ⇒ generalized parts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4" name="Google Shape;204;p34"/>
          <p:cNvGraphicFramePr/>
          <p:nvPr/>
        </p:nvGraphicFramePr>
        <p:xfrm>
          <a:off x="6148050" y="276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1342125"/>
                <a:gridCol w="1342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Dye Cavity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Dye Jet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Simpler design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Smaller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Longer lasting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consistent output power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Easier to pump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Cavity Design</a:t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11540" l="36430" r="24180" t="15599"/>
          <a:stretch/>
        </p:blipFill>
        <p:spPr>
          <a:xfrm>
            <a:off x="560000" y="1218700"/>
            <a:ext cx="3259500" cy="33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 rotWithShape="1">
          <a:blip r:embed="rId4">
            <a:alphaModFix/>
          </a:blip>
          <a:srcRect b="21227" l="40776" r="20591" t="23493"/>
          <a:stretch/>
        </p:blipFill>
        <p:spPr>
          <a:xfrm>
            <a:off x="5001900" y="182013"/>
            <a:ext cx="2956050" cy="23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 rotWithShape="1">
          <a:blip r:embed="rId5">
            <a:alphaModFix/>
          </a:blip>
          <a:srcRect b="22328" l="38997" r="22371" t="21904"/>
          <a:stretch/>
        </p:blipFill>
        <p:spPr>
          <a:xfrm>
            <a:off x="5001900" y="2561263"/>
            <a:ext cx="2956050" cy="24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/>
          <p:nvPr/>
        </p:nvSpPr>
        <p:spPr>
          <a:xfrm>
            <a:off x="3701250" y="1561600"/>
            <a:ext cx="413700" cy="2246700"/>
          </a:xfrm>
          <a:prstGeom prst="rightBrace">
            <a:avLst>
              <a:gd fmla="val 91395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 txBox="1"/>
          <p:nvPr/>
        </p:nvSpPr>
        <p:spPr>
          <a:xfrm>
            <a:off x="4114950" y="2484850"/>
            <a:ext cx="3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1”</a:t>
            </a:r>
            <a:endParaRPr/>
          </a:p>
        </p:txBody>
      </p:sp>
      <p:sp>
        <p:nvSpPr>
          <p:cNvPr id="216" name="Google Shape;216;p35"/>
          <p:cNvSpPr txBox="1"/>
          <p:nvPr/>
        </p:nvSpPr>
        <p:spPr>
          <a:xfrm rot="2700000">
            <a:off x="1218265" y="2484911"/>
            <a:ext cx="1619840" cy="4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Mirror</a:t>
            </a:r>
            <a:endParaRPr/>
          </a:p>
        </p:txBody>
      </p:sp>
      <p:sp>
        <p:nvSpPr>
          <p:cNvPr id="217" name="Google Shape;217;p35"/>
          <p:cNvSpPr txBox="1"/>
          <p:nvPr/>
        </p:nvSpPr>
        <p:spPr>
          <a:xfrm rot="5400000">
            <a:off x="2718575" y="2377150"/>
            <a:ext cx="12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Concave Mirror</a:t>
            </a:r>
            <a:endParaRPr/>
          </a:p>
        </p:txBody>
      </p:sp>
      <p:sp>
        <p:nvSpPr>
          <p:cNvPr id="218" name="Google Shape;218;p35"/>
          <p:cNvSpPr txBox="1"/>
          <p:nvPr/>
        </p:nvSpPr>
        <p:spPr>
          <a:xfrm rot="-5400000">
            <a:off x="-301200" y="2377150"/>
            <a:ext cx="12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Concave Mirror &amp; KTP</a:t>
            </a:r>
            <a:endParaRPr/>
          </a:p>
        </p:txBody>
      </p:sp>
      <p:sp>
        <p:nvSpPr>
          <p:cNvPr id="219" name="Google Shape;219;p35"/>
          <p:cNvSpPr txBox="1"/>
          <p:nvPr/>
        </p:nvSpPr>
        <p:spPr>
          <a:xfrm>
            <a:off x="1314025" y="911275"/>
            <a:ext cx="14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Window</a:t>
            </a:r>
            <a:endParaRPr/>
          </a:p>
        </p:txBody>
      </p:sp>
      <p:sp>
        <p:nvSpPr>
          <p:cNvPr id="220" name="Google Shape;220;p35"/>
          <p:cNvSpPr txBox="1"/>
          <p:nvPr/>
        </p:nvSpPr>
        <p:spPr>
          <a:xfrm>
            <a:off x="1314025" y="4126125"/>
            <a:ext cx="14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Window</a:t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Cavity Details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Filled: ~60.45 mm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Empty: ~54.41 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Intracavity Beam Divergence: ~3°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Volume: &lt;3.97 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room taken up by hot mirror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room must be left as air for sealing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Power: TBD</a:t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Dye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solvents are methanol and ethanol for laser dyes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Comparable prices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Comparable refractive indices (1.33 vs 1.36 respectively)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Additionally, smaller refractive index allows for smaller OPL which is more stable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commercially available dyes lase efficiently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Common dyes are Rhodamine 6 and Rhodamine 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Both cheap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Rhodamine B selected because a professor at CREOL has some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Dyes chosen that can be pumped at 532 nm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Cheaper Nd:YAG pumping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Pumping wavelength also reflected by cavity mirrors for multiple passes</a:t>
            </a:r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Output Limitations</a:t>
            </a:r>
            <a:endParaRPr/>
          </a:p>
        </p:txBody>
      </p:sp>
      <p:graphicFrame>
        <p:nvGraphicFramePr>
          <p:cNvPr id="241" name="Google Shape;241;p38"/>
          <p:cNvGraphicFramePr/>
          <p:nvPr/>
        </p:nvGraphicFramePr>
        <p:xfrm>
          <a:off x="814099" y="101773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{A69B56D2-B4D1-42A8-91B2-D7964025BB56}</a:tableStyleId>
              </a:tblPr>
              <a:tblGrid>
                <a:gridCol w="2004025"/>
                <a:gridCol w="1377950"/>
                <a:gridCol w="1377950"/>
                <a:gridCol w="1377950"/>
                <a:gridCol w="1377950"/>
              </a:tblGrid>
              <a:tr h="39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Diameter (in)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Area (cm^2)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Damage Threshold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Max Power (W)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68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Concave Mirror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6.4516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N/A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N/A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0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Beam Sampler (1%-10%)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1.6129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7.5 J/cm^2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12.09675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0000"/>
                    </a:solidFill>
                  </a:tcPr>
                </a:tc>
              </a:tr>
              <a:tr h="40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Beam Sampler (1%-10%)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6.4516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7.5 J/cm^2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48.387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0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Plano-Convex Lens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6.4516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N/A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N/A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0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Plano-Convex Lens (Coated)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6.4516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7.5 J/cm^2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48.387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7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Cube Beam Splitter (Non-Polarizing) (50:50)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1.6129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50 W/cm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63.5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2" name="Google Shape;242;p38"/>
          <p:cNvSpPr txBox="1"/>
          <p:nvPr/>
        </p:nvSpPr>
        <p:spPr>
          <a:xfrm>
            <a:off x="311700" y="4215375"/>
            <a:ext cx="80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Most significant power limit is 12.09 W, which is much higher than we could hope for</a:t>
            </a:r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Pump Source</a:t>
            </a:r>
            <a:endParaRPr/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11700" y="850700"/>
            <a:ext cx="85206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1064nm laser pointers were looked at due to lower prices compared to lab-quality emitters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Roithner selected after communication </a:t>
            </a:r>
            <a:r>
              <a:rPr lang="en"/>
              <a:t>issues</a:t>
            </a:r>
            <a:r>
              <a:rPr lang="en"/>
              <a:t> with Titan</a:t>
            </a:r>
            <a:endParaRPr/>
          </a:p>
        </p:txBody>
      </p:sp>
      <p:graphicFrame>
        <p:nvGraphicFramePr>
          <p:cNvPr id="250" name="Google Shape;250;p39"/>
          <p:cNvGraphicFramePr/>
          <p:nvPr/>
        </p:nvGraphicFramePr>
        <p:xfrm>
          <a:off x="311700" y="19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909350"/>
                <a:gridCol w="760375"/>
                <a:gridCol w="932275"/>
                <a:gridCol w="1149975"/>
                <a:gridCol w="684325"/>
                <a:gridCol w="620950"/>
                <a:gridCol w="783275"/>
                <a:gridCol w="1004675"/>
                <a:gridCol w="818275"/>
                <a:gridCol w="857025"/>
              </a:tblGrid>
              <a:tr h="109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Optical Power (mW)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Beam Diameter (mm)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Beam Divergence (mrad)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Temp </a:t>
                      </a:r>
                      <a:r>
                        <a:rPr lang="en"/>
                        <a:t>(C)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(V)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Operating Mode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Lifetime (hours)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8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Roithner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</a:t>
                      </a:r>
                      <a:r>
                        <a:rPr baseline="-25000" lang="en"/>
                        <a:t>00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10 - 35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CW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5000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$282.56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57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15 - 35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$249.95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Sampling</a:t>
            </a:r>
            <a:endParaRPr/>
          </a:p>
        </p:txBody>
      </p:sp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311700" y="902775"/>
            <a:ext cx="8520600" cy="1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a portion of the beam should be sampled off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Preferably a smaller portion of the beam so that the majority is left for </a:t>
            </a:r>
            <a:r>
              <a:rPr lang="en"/>
              <a:t>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work well in 400-700 nm or closest match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comparable piece should be purchase-able for 200-350 nm or closest</a:t>
            </a:r>
            <a:endParaRPr/>
          </a:p>
        </p:txBody>
      </p:sp>
      <p:graphicFrame>
        <p:nvGraphicFramePr>
          <p:cNvPr id="258" name="Google Shape;258;p40"/>
          <p:cNvGraphicFramePr/>
          <p:nvPr/>
        </p:nvGraphicFramePr>
        <p:xfrm>
          <a:off x="311725" y="208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Thorlabs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Edmund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Newport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Type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Sampler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Splitting Ratio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10:90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10:90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&lt;10:90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10:90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30:70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40:60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&lt;10:90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½”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½”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12mm x 19mm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25.4mm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6.35mm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1”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$99.82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$166.38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$41.32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$32.50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$214.00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Spectrometer</a:t>
            </a:r>
            <a:endParaRPr/>
          </a:p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Measured in the VIS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SHG emission should be exactly half the peak in the VIS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 optics are cheaper and more common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Easier to calibrate due to VIS sources being more common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slit needed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Fully blocked off from ambient light by being internal to the device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Casing should allow the spectrometer to be opened for </a:t>
            </a:r>
            <a:r>
              <a:rPr lang="en"/>
              <a:t>construction and calibration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Diffraction Grating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Transmission: cheaper, more options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By the time parts were being looked at, price became a bigger issue, so we designed our system to work on a cheaper transmission grating.  This can be upgraded later if necessary and affordable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Reflective: folds the system further, compacting it</a:t>
            </a:r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Spectrometer Design</a:t>
            </a:r>
            <a:endParaRPr/>
          </a:p>
        </p:txBody>
      </p:sp>
      <p:pic>
        <p:nvPicPr>
          <p:cNvPr id="272" name="Google Shape;272;p42"/>
          <p:cNvPicPr preferRelativeResize="0"/>
          <p:nvPr/>
        </p:nvPicPr>
        <p:blipFill rotWithShape="1">
          <a:blip r:embed="rId3">
            <a:alphaModFix/>
          </a:blip>
          <a:srcRect b="41363" l="29805" r="26284" t="44729"/>
          <a:stretch/>
        </p:blipFill>
        <p:spPr>
          <a:xfrm>
            <a:off x="152400" y="1170125"/>
            <a:ext cx="59436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2"/>
          <p:cNvPicPr preferRelativeResize="0"/>
          <p:nvPr/>
        </p:nvPicPr>
        <p:blipFill rotWithShape="1">
          <a:blip r:embed="rId4">
            <a:alphaModFix/>
          </a:blip>
          <a:srcRect b="40754" l="29646" r="25806" t="43019"/>
          <a:stretch/>
        </p:blipFill>
        <p:spPr>
          <a:xfrm>
            <a:off x="152400" y="2379800"/>
            <a:ext cx="5943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2"/>
          <p:cNvPicPr preferRelativeResize="0"/>
          <p:nvPr/>
        </p:nvPicPr>
        <p:blipFill rotWithShape="1">
          <a:blip r:embed="rId5">
            <a:alphaModFix/>
          </a:blip>
          <a:srcRect b="40455" l="30130" r="25631" t="44160"/>
          <a:stretch/>
        </p:blipFill>
        <p:spPr>
          <a:xfrm>
            <a:off x="152400" y="3751400"/>
            <a:ext cx="59436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 rotWithShape="1">
          <a:blip r:embed="rId6">
            <a:alphaModFix/>
          </a:blip>
          <a:srcRect b="20073" l="10735" r="46795" t="16703"/>
          <a:stretch/>
        </p:blipFill>
        <p:spPr>
          <a:xfrm>
            <a:off x="6238400" y="1170125"/>
            <a:ext cx="2743200" cy="22939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/>
          <p:nvPr/>
        </p:nvSpPr>
        <p:spPr>
          <a:xfrm>
            <a:off x="6238400" y="123425"/>
            <a:ext cx="25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lines/mm ⇒ more divergence ⇒ larger span for our desired range to measure ⇒ larger spectral resolution.</a:t>
            </a:r>
            <a:endParaRPr/>
          </a:p>
        </p:txBody>
      </p:sp>
      <p:sp>
        <p:nvSpPr>
          <p:cNvPr id="277" name="Google Shape;277;p42"/>
          <p:cNvSpPr txBox="1"/>
          <p:nvPr/>
        </p:nvSpPr>
        <p:spPr>
          <a:xfrm>
            <a:off x="449650" y="1070250"/>
            <a:ext cx="14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 lines/mm</a:t>
            </a:r>
            <a:endParaRPr/>
          </a:p>
        </p:txBody>
      </p:sp>
      <p:sp>
        <p:nvSpPr>
          <p:cNvPr id="278" name="Google Shape;278;p42"/>
          <p:cNvSpPr txBox="1"/>
          <p:nvPr/>
        </p:nvSpPr>
        <p:spPr>
          <a:xfrm>
            <a:off x="489600" y="2379800"/>
            <a:ext cx="14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00 lines/mm</a:t>
            </a: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449650" y="3689350"/>
            <a:ext cx="14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00 lines/mm</a:t>
            </a:r>
            <a:endParaRPr/>
          </a:p>
        </p:txBody>
      </p:sp>
      <p:sp>
        <p:nvSpPr>
          <p:cNvPr id="280" name="Google Shape;280;p42"/>
          <p:cNvSpPr txBox="1"/>
          <p:nvPr/>
        </p:nvSpPr>
        <p:spPr>
          <a:xfrm>
            <a:off x="6223400" y="3464100"/>
            <a:ext cx="261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 TCD2557D, having 5340 pixels over 37.38 mm, reading only 18.32 mm of it, we get a top resolution of .115 nm/pix and a lower resolution of 1.035 nm/pix at the edges.</a:t>
            </a:r>
            <a:endParaRPr/>
          </a:p>
        </p:txBody>
      </p:sp>
      <p:pic>
        <p:nvPicPr>
          <p:cNvPr id="281" name="Google Shape;28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0699" y="0"/>
            <a:ext cx="513300" cy="66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 to UV Conversion</a:t>
            </a:r>
            <a:endParaRPr/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will be done by SHG in a NLO crystal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photons are absorbed of the VIS wavelength and one photon is emitted of the UV wavelength that is half the VIS wavelength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crystal will need be to angle-tunable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need to be custom-cut if we want it to cover multiple VIS wavelengths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Candidates: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BBO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CLBO</a:t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479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Absorption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 optical power before and after the object in question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 done with arc lamps or filament bulbs</a:t>
            </a:r>
            <a:endParaRPr/>
          </a:p>
        </p:txBody>
      </p:sp>
      <p:pic>
        <p:nvPicPr>
          <p:cNvPr descr="oriel sol-uv ultraviolet solar simulator" id="138" name="Google Shape;1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347" y="222477"/>
            <a:ext cx="2645225" cy="198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ies Q Deuterium UV Light Source" id="139" name="Google Shape;1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2350" y="2206400"/>
            <a:ext cx="2645225" cy="213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Power Meter Design</a:t>
            </a:r>
            <a:endParaRPr/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Measured in the UV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Actual output power should be measured at the end of the device when no further conversions or splits occur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UV wavelengths can degrade quickly in air, so reading near the output facet of the device will estimate the closest to the output power of the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UV Photodiode Sensor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Sampled collimated beam focused onto photodiode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this shows to be too powerful or too difficult to focus, a diffuser could be used to average the power evenly over a larger area</a:t>
            </a:r>
            <a:endParaRPr/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Optical Train Design</a:t>
            </a:r>
            <a:endParaRPr/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1” lenses selected for VIS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Spherical lenses </a:t>
            </a:r>
            <a:r>
              <a:rPr lang="en"/>
              <a:t>selected for lower average costs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Assumed 5.6° of intracavity half-angle divergence for making sure that beam diameters were always smaller than the maximum beam size possible for optical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largest angular divergence we were predicting so far was only around 3°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3mm lenses selected for UV due to larger prices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Focal lengths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Shorter focal lengths were preferred to make the device more compact while allowing for space for the optical components necessary between lenses (sampler and NLO crystal)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Extends &lt;120 mm in front of the laser cavity</a:t>
            </a:r>
            <a:endParaRPr/>
          </a:p>
        </p:txBody>
      </p:sp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Optical Train Design</a:t>
            </a:r>
            <a:endParaRPr/>
          </a:p>
        </p:txBody>
      </p:sp>
      <p:pic>
        <p:nvPicPr>
          <p:cNvPr id="308" name="Google Shape;3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42000"/>
            <a:ext cx="59436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 rotWithShape="1">
          <a:blip r:embed="rId4">
            <a:alphaModFix/>
          </a:blip>
          <a:srcRect b="25743" l="25322" r="0" t="46846"/>
          <a:stretch/>
        </p:blipFill>
        <p:spPr>
          <a:xfrm>
            <a:off x="1600200" y="3731300"/>
            <a:ext cx="594360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/>
          <p:nvPr/>
        </p:nvSpPr>
        <p:spPr>
          <a:xfrm>
            <a:off x="3744300" y="918000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To-Scale Drawing</a:t>
            </a:r>
            <a:endParaRPr/>
          </a:p>
        </p:txBody>
      </p:sp>
      <p:sp>
        <p:nvSpPr>
          <p:cNvPr id="311" name="Google Shape;311;p46"/>
          <p:cNvSpPr txBox="1"/>
          <p:nvPr/>
        </p:nvSpPr>
        <p:spPr>
          <a:xfrm>
            <a:off x="3744300" y="3407300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LMT70 Analog Thermometer</a:t>
            </a:r>
            <a:endParaRPr/>
          </a:p>
        </p:txBody>
      </p:sp>
      <p:sp>
        <p:nvSpPr>
          <p:cNvPr id="318" name="Google Shape;318;p4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Brand: Texas Instruments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Voltage: 5 V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Current (Max/Typical): 12 µA/9.2 µA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Sensor Gain: -5.19 mV/ °C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Temperature accuracy (same tape and reel): Within 0.1°C.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Price: $0.62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/>
        </p:nvSpPr>
        <p:spPr>
          <a:xfrm>
            <a:off x="316900" y="155750"/>
            <a:ext cx="564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Design of </a:t>
            </a:r>
            <a:r>
              <a:rPr lang="en" sz="2500">
                <a:solidFill>
                  <a:srgbClr val="333333"/>
                </a:solidFill>
              </a:rPr>
              <a:t>LMT70 thermometer circuit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950" y="725150"/>
            <a:ext cx="5795674" cy="378479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8"/>
          <p:cNvSpPr txBox="1"/>
          <p:nvPr/>
        </p:nvSpPr>
        <p:spPr>
          <a:xfrm>
            <a:off x="1369125" y="4588450"/>
            <a:ext cx="56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   VEE  = 3.3 V, TA0 pin connects to P 8.8 on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microcontroller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TMCS1108 Ammeter</a:t>
            </a:r>
            <a:endParaRPr/>
          </a:p>
        </p:txBody>
      </p:sp>
      <p:sp>
        <p:nvSpPr>
          <p:cNvPr id="333" name="Google Shape;333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Brand: Texas Instruments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Type: Galvanically Isolated Hall-Effect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Voltage: 5 V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Sensor Gain: 400 mV/</a:t>
            </a:r>
            <a:r>
              <a:rPr lang="en"/>
              <a:t>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 accuracy (Normal Conditions)(Max/Typical): ± 3%/1%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Operating temperature: -40°C to 125°C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Price: $0.84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Design of </a:t>
            </a:r>
            <a:r>
              <a:rPr lang="en" sz="25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TMCS1108 ammeter circuit</a:t>
            </a:r>
            <a:endParaRPr/>
          </a:p>
        </p:txBody>
      </p:sp>
      <p:pic>
        <p:nvPicPr>
          <p:cNvPr id="340" name="Google Shape;3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775" y="1060269"/>
            <a:ext cx="5065203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/>
        </p:nvSpPr>
        <p:spPr>
          <a:xfrm>
            <a:off x="1124900" y="4630925"/>
            <a:ext cx="60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   Vpp is the batteries' voltage when connected, Vout will be connected to P8.7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Calculations of digital values</a:t>
            </a:r>
            <a:endParaRPr/>
          </a:p>
        </p:txBody>
      </p:sp>
      <p:sp>
        <p:nvSpPr>
          <p:cNvPr id="348" name="Google Shape;348;p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ADC resolution: 12 bits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Vref: 5V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Digital Output = 4093*Vinput/Vref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Offset =  </a:t>
            </a:r>
            <a:r>
              <a:rPr lang="en"/>
              <a:t>4093*Voffset/Vref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Once digitized, the offsets must be subtracted/added to the result.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Reported digital value = Digital Output  ± Offset </a:t>
            </a:r>
            <a:r>
              <a:rPr lang="en"/>
              <a:t>digital</a:t>
            </a:r>
            <a:r>
              <a:rPr lang="en"/>
              <a:t> Value</a:t>
            </a:r>
            <a:endParaRPr/>
          </a:p>
        </p:txBody>
      </p:sp>
      <p:pic>
        <p:nvPicPr>
          <p:cNvPr id="349" name="Google Shape;34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Transimpedance Amplifier</a:t>
            </a:r>
            <a:endParaRPr sz="2200"/>
          </a:p>
        </p:txBody>
      </p:sp>
      <p:sp>
        <p:nvSpPr>
          <p:cNvPr id="355" name="Google Shape;355;p5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Designed to measure the power of ultraviolet waves (UV-A to UV-C). Silicon photodiodes allow us to measure these differences with their large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responsivity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range (200 nm to 1200 nm).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responsivity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curve is not completely flat. It is frequency-dependent so calculating requires the frequency. The image sensor will be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for to creating values for the user.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900" y="933375"/>
            <a:ext cx="4848225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3"/>
          <p:cNvSpPr txBox="1"/>
          <p:nvPr/>
        </p:nvSpPr>
        <p:spPr>
          <a:xfrm>
            <a:off x="667129" y="271225"/>
            <a:ext cx="490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Transimpedance </a:t>
            </a:r>
            <a:r>
              <a:rPr lang="en" sz="2500">
                <a:solidFill>
                  <a:schemeClr val="dk1"/>
                </a:solidFill>
              </a:rPr>
              <a:t>Amplifier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3"/>
          <p:cNvSpPr txBox="1"/>
          <p:nvPr/>
        </p:nvSpPr>
        <p:spPr>
          <a:xfrm>
            <a:off x="3308150" y="4647650"/>
            <a:ext cx="208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 Vcc = 7.5 V</a:t>
            </a:r>
            <a:endParaRPr/>
          </a:p>
        </p:txBody>
      </p:sp>
      <p:pic>
        <p:nvPicPr>
          <p:cNvPr id="364" name="Google Shape;36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32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Comparisons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7" name="Google Shape;147;p27"/>
          <p:cNvGraphicFramePr/>
          <p:nvPr/>
        </p:nvGraphicFramePr>
        <p:xfrm>
          <a:off x="311737" y="8997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{A69B56D2-B4D1-42A8-91B2-D7964025BB56}</a:tableStyleId>
              </a:tblPr>
              <a:tblGrid>
                <a:gridCol w="1565650"/>
                <a:gridCol w="967075"/>
                <a:gridCol w="1281600"/>
                <a:gridCol w="1128600"/>
                <a:gridCol w="1451625"/>
                <a:gridCol w="2126000"/>
              </a:tblGrid>
              <a:tr h="4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Sol-UV</a:t>
                      </a:r>
                      <a:endParaRPr sz="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Q-Series Deuterium</a:t>
                      </a:r>
                      <a:endParaRPr sz="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QTH</a:t>
                      </a:r>
                      <a:endParaRPr sz="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Our Design</a:t>
                      </a:r>
                      <a:endParaRPr sz="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Additional Comments</a:t>
                      </a:r>
                      <a:endParaRPr sz="800"/>
                    </a:p>
                  </a:txBody>
                  <a:tcPr marT="45725" marB="45725" marR="91450" marL="91450" anchor="ctr"/>
                </a:tc>
              </a:tr>
              <a:tr h="48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Source</a:t>
                      </a:r>
                      <a:endParaRPr sz="800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Xenon Arc Lamp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Deuterium Arc Lamp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Quartz Tungsten Halogen filament bulb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Laser Dye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Allows for coherence and higher input-output power efficiency.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Coherence</a:t>
                      </a:r>
                      <a:endParaRPr sz="800"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Incoherent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Incoherent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Incoherent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/>
                        <a:t>Coherent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/>
                        <a:t>Unsure as to the significance of this difference.  Is likely dependent on the specific application.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Approx. Max Irradiance (mW m</a:t>
                      </a:r>
                      <a:r>
                        <a:rPr baseline="30000" lang="en" sz="1200" u="none" cap="none" strike="noStrike"/>
                        <a:t>-2</a:t>
                      </a:r>
                      <a:r>
                        <a:rPr lang="en" sz="1200" u="none" cap="none" strike="noStrike"/>
                        <a:t> nm</a:t>
                      </a:r>
                      <a:r>
                        <a:rPr baseline="30000" lang="en" sz="1200" u="none" cap="none" strike="noStrike"/>
                        <a:t>-1</a:t>
                      </a:r>
                      <a:r>
                        <a:rPr lang="en" sz="1200" u="none" cap="none" strike="noStrike"/>
                        <a:t>)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.6 @ 360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1.1 @ 200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 @ 800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Unknown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 to using a laser based approach, max irradiance will be consistently at the max lasing wavelength of the used dye and could theoretically be much higher than the examples.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61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Lifetime</a:t>
                      </a:r>
                      <a:endParaRPr sz="800"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1000 hours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2000 – 2500 hours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 – 150 hours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&gt;8 hours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hope that this shorter operation time is made up for in higher specific irradiance and the ease of being handheld.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3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Spectra</a:t>
                      </a:r>
                      <a:endParaRPr sz="800"/>
                    </a:p>
                  </a:txBody>
                  <a:tcPr marT="45725" marB="45725" marR="91450" marL="9145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~340 – 2500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 – 400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240 – 2700 nm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theoretically</a:t>
                      </a:r>
                      <a:br>
                        <a:rPr i="1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166.5 – 520 nm</a:t>
                      </a:r>
                      <a:endParaRPr i="1" sz="9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Calculated from assumed SHG of experimentally produced wavelengths from laser dyes listed by Exciton.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8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Spatial Non-Uniformity</a:t>
                      </a:r>
                      <a:endParaRPr sz="800"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&lt;5%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option of “high uniformity”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provided</a:t>
                      </a:r>
                      <a:endParaRPr sz="11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i="1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assuming gaussian profile:</a:t>
                      </a:r>
                      <a:b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i="0" lang="en" sz="9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 could be matched</a:t>
                      </a:r>
                      <a:endParaRPr i="1" sz="9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would require capturing approx. only 8.11% of the beam.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Price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/>
                        <a:t>unlisted</a:t>
                      </a:r>
                      <a:endParaRPr sz="9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$4,295+</a:t>
                      </a:r>
                      <a:endParaRPr sz="9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$5,195+</a:t>
                      </a:r>
                      <a:endParaRPr sz="9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~$1,500</a:t>
                      </a:r>
                      <a:endParaRPr sz="9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The last component to be determined is the VIS to UV NLO crystal, which will be expensive.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50" y="471925"/>
            <a:ext cx="4787850" cy="46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4"/>
          <p:cNvSpPr txBox="1"/>
          <p:nvPr/>
        </p:nvSpPr>
        <p:spPr>
          <a:xfrm>
            <a:off x="621050" y="163650"/>
            <a:ext cx="599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Software flowchart (Main Function)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Interrupts</a:t>
            </a:r>
            <a:endParaRPr/>
          </a:p>
        </p:txBody>
      </p:sp>
      <p:sp>
        <p:nvSpPr>
          <p:cNvPr id="377" name="Google Shape;377;p5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Button Interrupt: It must change the values displayed on the LCD. The timer interrupt must now refresh new values and a variable will set this. The button interrupt must also reset a variable to prepare for the next time the user changes (presses the button) the displayed values.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Timer Interrupt: It must refresh the values on the display. It will fetch values from the ADC registers and perform operations to obtain a value. Neither interrupt needs to be </a:t>
            </a:r>
            <a:r>
              <a:rPr lang="en"/>
              <a:t>preemptable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Microcontroller and LCD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00" y="1464844"/>
            <a:ext cx="6689401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/>
          <p:nvPr>
            <p:ph type="title"/>
          </p:nvPr>
        </p:nvSpPr>
        <p:spPr>
          <a:xfrm>
            <a:off x="628650" y="2881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Power delivery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7"/>
          <p:cNvSpPr txBox="1"/>
          <p:nvPr>
            <p:ph idx="1" type="body"/>
          </p:nvPr>
        </p:nvSpPr>
        <p:spPr>
          <a:xfrm>
            <a:off x="585725" y="1362075"/>
            <a:ext cx="7886700" cy="36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power supply </a:t>
            </a:r>
            <a:r>
              <a:rPr lang="en"/>
              <a:t>w</a:t>
            </a:r>
            <a:r>
              <a:rPr lang="en"/>
              <a:t>ill deliver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power to:</a:t>
            </a:r>
            <a:endParaRPr/>
          </a:p>
        </p:txBody>
      </p:sp>
      <p:sp>
        <p:nvSpPr>
          <p:cNvPr id="392" name="Google Shape;392;p57"/>
          <p:cNvSpPr txBox="1"/>
          <p:nvPr/>
        </p:nvSpPr>
        <p:spPr>
          <a:xfrm>
            <a:off x="849450" y="1907500"/>
            <a:ext cx="3675900" cy="24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</a:t>
            </a:r>
            <a:r>
              <a:rPr lang="en" sz="2100">
                <a:solidFill>
                  <a:schemeClr val="dk1"/>
                </a:solidFill>
              </a:rPr>
              <a:t>he battery monitoring system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Cooling system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Pump source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Spectrometer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Power meter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Microcontroller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 txBox="1"/>
          <p:nvPr/>
        </p:nvSpPr>
        <p:spPr>
          <a:xfrm>
            <a:off x="4652525" y="1932700"/>
            <a:ext cx="37095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</a:t>
            </a:r>
            <a:r>
              <a:rPr lang="en" sz="2100">
                <a:solidFill>
                  <a:schemeClr val="dk1"/>
                </a:solidFill>
              </a:rPr>
              <a:t>mmeter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Thermometer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The display.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4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/>
          <p:nvPr>
            <p:ph type="title"/>
          </p:nvPr>
        </p:nvSpPr>
        <p:spPr>
          <a:xfrm>
            <a:off x="628650" y="3750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Power Supply Design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Battery powered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Rechargeable batteries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Li-ion rechargeable batteries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Voltage Regulators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Battery </a:t>
            </a:r>
            <a:r>
              <a:rPr lang="en"/>
              <a:t>monitoring</a:t>
            </a:r>
            <a:r>
              <a:rPr lang="en"/>
              <a:t> system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4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Lithium-Ion vs NiMH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Battery </a:t>
            </a:r>
            <a:r>
              <a:rPr lang="en"/>
              <a:t>monitoring</a:t>
            </a:r>
            <a:r>
              <a:rPr lang="en"/>
              <a:t> system </a:t>
            </a:r>
            <a:r>
              <a:rPr lang="en"/>
              <a:t>influence</a:t>
            </a:r>
            <a:r>
              <a:rPr lang="en"/>
              <a:t> our decision</a:t>
            </a:r>
            <a:endParaRPr/>
          </a:p>
        </p:txBody>
      </p:sp>
      <p:graphicFrame>
        <p:nvGraphicFramePr>
          <p:cNvPr id="408" name="Google Shape;408;p59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3619500"/>
                <a:gridCol w="3619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Advantages for the two technologies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Li-ion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NiMH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Nominal voltage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Capacity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Charge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Safety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Self-discharge rate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9" name="Google Shape;40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4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Battery 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Monitoring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 System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To provide short-circuit, overcharge and over discharge protection.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Design or Bought consideration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16" name="Google Shape;416;p60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3619500"/>
                <a:gridCol w="3619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Comparison between designed and bought options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Bought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Designed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Economical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 expensive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Lots of protection features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Selective features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Draws a low current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Draws high current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assembly required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Research and time required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4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"/>
          <p:cNvSpPr txBox="1"/>
          <p:nvPr/>
        </p:nvSpPr>
        <p:spPr>
          <a:xfrm>
            <a:off x="574775" y="304200"/>
            <a:ext cx="3188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Voltage Regulators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1"/>
          <p:cNvSpPr txBox="1"/>
          <p:nvPr/>
        </p:nvSpPr>
        <p:spPr>
          <a:xfrm>
            <a:off x="771525" y="1340425"/>
            <a:ext cx="1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1"/>
          <p:cNvSpPr txBox="1"/>
          <p:nvPr/>
        </p:nvSpPr>
        <p:spPr>
          <a:xfrm>
            <a:off x="574775" y="1086800"/>
            <a:ext cx="7754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We will make use of voltage regulator to step up or step down the voltage from 3.7 to the all required component voltages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We will be using 4 different voltage regulator (power supply circuits) to supply voltages of 3.3, 5, 7.5 and 15V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 order to accomplish this task we design and will obtain them through the Texas Instruments website.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24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Power Supply Circuits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15V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power supply will power the transimpedance circuit and is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capable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of outputting 100 mA.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7.5V power supply will be used to zero bias the photodiode and is capable of outputting 10 mA.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5V power supply will be used to power the temperature sensor, ammeter, and operates as reference voltage for the ADC and is capable of outputting 500 mA.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3.3V power supply will be used to power the microcontroller and is capable of outputting 20 mA.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13" y="519149"/>
            <a:ext cx="8418774" cy="41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3"/>
          <p:cNvSpPr txBox="1"/>
          <p:nvPr/>
        </p:nvSpPr>
        <p:spPr>
          <a:xfrm>
            <a:off x="1450550" y="4706300"/>
            <a:ext cx="60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*   Top Left- 7.5 V, Top Right - 15 V, Bottom Left - 3.3 V, Bottom Right - 5 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3"/>
          <p:cNvSpPr txBox="1"/>
          <p:nvPr>
            <p:ph type="title"/>
          </p:nvPr>
        </p:nvSpPr>
        <p:spPr>
          <a:xfrm>
            <a:off x="687875" y="318250"/>
            <a:ext cx="7660200" cy="55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Power Supply Circuits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Goals/Objectives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Swappable, refillable, VIS laser dye cavity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NLO conversion from VIS to UV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VIS spectrometer and UV optical power meter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Laser and battery </a:t>
            </a:r>
            <a:r>
              <a:rPr lang="en"/>
              <a:t>information</a:t>
            </a:r>
            <a:r>
              <a:rPr lang="en"/>
              <a:t> displayed to user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Wavelength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Optical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Battery percentage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Rechargeable battery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use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4"/>
          <p:cNvSpPr txBox="1"/>
          <p:nvPr>
            <p:ph type="title"/>
          </p:nvPr>
        </p:nvSpPr>
        <p:spPr>
          <a:xfrm>
            <a:off x="961700" y="2196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Cooling System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4"/>
          <p:cNvSpPr txBox="1"/>
          <p:nvPr>
            <p:ph idx="1" type="body"/>
          </p:nvPr>
        </p:nvSpPr>
        <p:spPr>
          <a:xfrm>
            <a:off x="702675" y="12138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wo fans that blow air into/out of the housing.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fans will be placed to add cold air to the bottom (near batteries) and remove warm air from the top. Exploiting their density differences.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Batteries will be separated by more than 2 cm to increase air flow.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We will use 2-wire brushless DC fans with a speed that is dependent on the supply voltage. The fan speed will be constant.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thermometer's purpose is for diagnostic purposes or emergency powering off. It will not be used to adjust fan settings.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Beam Blocker</a:t>
            </a:r>
            <a:endParaRPr/>
          </a:p>
        </p:txBody>
      </p:sp>
      <p:pic>
        <p:nvPicPr>
          <p:cNvPr id="453" name="Google Shape;45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48" y="1322150"/>
            <a:ext cx="3707675" cy="3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514" y="1268044"/>
            <a:ext cx="174307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9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1" name="Google Shape;461;p66"/>
          <p:cNvGraphicFramePr/>
          <p:nvPr/>
        </p:nvGraphicFramePr>
        <p:xfrm>
          <a:off x="2299925" y="63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2272075"/>
                <a:gridCol w="2272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Item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Summed Cost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Laser Cavity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$294.38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Main Optical Train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$155.14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Spectrometer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$79.50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Optical Power Meter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$120.25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Optical Pump Source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$308.14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Power supply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$57.11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Display and Push button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$14.70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Sensor system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$2.31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Microcontroller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$25.00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$1,056.53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2" name="Google Shape;46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Progress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6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025" y="1010051"/>
            <a:ext cx="6691958" cy="41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475" name="Google Shape;475;p6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Laser Cavity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Finish touch-ups on 3D model and print it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Order in remaining parts and construct cavity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Begin testing with low-powered pump source in lab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Main Optical Train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Order in remaining components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Begin designing the base housing for the optical train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VIS ⇒ UV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Meet with Dr. Hagan to further discuss process and get further direction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Alternatively, just get more quotes from NLO crystal manufacturers on prices</a:t>
            </a:r>
            <a:endParaRPr/>
          </a:p>
        </p:txBody>
      </p:sp>
      <p:sp>
        <p:nvSpPr>
          <p:cNvPr id="476" name="Google Shape;476;p68"/>
          <p:cNvSpPr txBox="1"/>
          <p:nvPr>
            <p:ph idx="1" type="body"/>
          </p:nvPr>
        </p:nvSpPr>
        <p:spPr>
          <a:xfrm>
            <a:off x="4441375" y="1152475"/>
            <a:ext cx="439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50"/>
              <a:t>Power Supply</a:t>
            </a:r>
            <a:endParaRPr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Finalized calculating power requirements after pump source testing</a:t>
            </a:r>
            <a:endParaRPr sz="1250"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Order PMS after power requirements are calculated</a:t>
            </a:r>
            <a:endParaRPr sz="1250"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Order batteries</a:t>
            </a:r>
            <a:endParaRPr sz="1250"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Obtain battery holder case</a:t>
            </a:r>
            <a:endParaRPr sz="12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Software</a:t>
            </a:r>
            <a:endParaRPr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Begin writing the code required to accomplished all desired functions</a:t>
            </a:r>
            <a:endParaRPr sz="12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Cooling System</a:t>
            </a:r>
            <a:endParaRPr sz="1650"/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Find the voltage that provides the optimal fan speed (low power, low temperature)</a:t>
            </a:r>
            <a:endParaRPr sz="1250"/>
          </a:p>
        </p:txBody>
      </p:sp>
      <p:pic>
        <p:nvPicPr>
          <p:cNvPr id="477" name="Google Shape;4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398" y="0"/>
            <a:ext cx="857754" cy="84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366" y="0"/>
            <a:ext cx="733035" cy="84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Specs</a:t>
            </a:r>
            <a:endParaRPr/>
          </a:p>
        </p:txBody>
      </p:sp>
      <p:graphicFrame>
        <p:nvGraphicFramePr>
          <p:cNvPr id="161" name="Google Shape;161;p29"/>
          <p:cNvGraphicFramePr/>
          <p:nvPr/>
        </p:nvGraphicFramePr>
        <p:xfrm>
          <a:off x="9525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 Optical Power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1+ mW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Laser Profile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Gaussian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Operating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&gt;8 hr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Drawn Current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&lt;2.8 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Recharge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&lt;12 hr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Charge Cycles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&gt;500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&lt;16.5 lb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Volume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&lt;6000 cm</a:t>
                      </a:r>
                      <a:r>
                        <a:rPr baseline="30000"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~$1,500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00" y="152400"/>
            <a:ext cx="852600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0398" y="0"/>
            <a:ext cx="857754" cy="8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Optical Design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1170125"/>
            <a:ext cx="8679900" cy="378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Component Sizes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Diameter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1” is common standard for free-space optics in labs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work with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so large as to be too expensive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mm for UV due to prices for UV-friendly substrates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also means that the beam size is more restricted by the UV </a:t>
            </a:r>
            <a:r>
              <a:rPr lang="en"/>
              <a:t>components</a:t>
            </a:r>
            <a:r>
              <a:rPr lang="en"/>
              <a:t> than the VIS components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Mirror Radius Selection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4256" l="8891" r="5608" t="8338"/>
          <a:stretch/>
        </p:blipFill>
        <p:spPr>
          <a:xfrm>
            <a:off x="4150500" y="196125"/>
            <a:ext cx="2827275" cy="16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31676" l="38140" r="35256" t="30085"/>
          <a:stretch/>
        </p:blipFill>
        <p:spPr>
          <a:xfrm>
            <a:off x="6962252" y="196126"/>
            <a:ext cx="2009898" cy="16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 rotWithShape="1">
          <a:blip r:embed="rId5">
            <a:alphaModFix/>
          </a:blip>
          <a:srcRect b="5411" l="7214" r="8011" t="8684"/>
          <a:stretch/>
        </p:blipFill>
        <p:spPr>
          <a:xfrm>
            <a:off x="5221522" y="1822725"/>
            <a:ext cx="3750628" cy="21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311700" y="1017725"/>
            <a:ext cx="3838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Cavities unstable for OPLs at either ROC and at or past the sums of ROCs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Smaller ROCs more stable with rotational misalignments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Misalignment stability prioritized and 50 mm ROC selected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reflectivity highly correlated to output power</a:t>
            </a:r>
            <a:endParaRPr/>
          </a:p>
        </p:txBody>
      </p:sp>
      <p:graphicFrame>
        <p:nvGraphicFramePr>
          <p:cNvPr id="193" name="Google Shape;193;p33"/>
          <p:cNvGraphicFramePr/>
          <p:nvPr/>
        </p:nvGraphicFramePr>
        <p:xfrm>
          <a:off x="311700" y="294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{B27148C4-52DF-4910-B013-2721312B6A31}</a:tableStyleId>
              </a:tblPr>
              <a:tblGrid>
                <a:gridCol w="1198225"/>
                <a:gridCol w="1198225"/>
                <a:gridCol w="1198225"/>
                <a:gridCol w="1198225"/>
              </a:tblGrid>
              <a:tr h="6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Thorlabs Aluminum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Thorlabs Dielectric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Edmund Aluminum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Reflectivity at 532 nm (or closest)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91.44%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99.59%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~91%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$61.85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$87.35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$44.50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4" name="Google Shape;194;p33"/>
          <p:cNvSpPr txBox="1"/>
          <p:nvPr/>
        </p:nvSpPr>
        <p:spPr>
          <a:xfrm>
            <a:off x="4457725" y="1994625"/>
            <a:ext cx="66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8148" y="0"/>
            <a:ext cx="655849" cy="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